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1" r:id="rId4"/>
    <p:sldId id="273" r:id="rId5"/>
    <p:sldId id="274" r:id="rId6"/>
    <p:sldId id="275" r:id="rId7"/>
    <p:sldId id="276" r:id="rId8"/>
    <p:sldId id="277" r:id="rId9"/>
    <p:sldId id="278" r:id="rId10"/>
    <p:sldId id="279" r:id="rId11"/>
    <p:sldId id="280" r:id="rId12"/>
    <p:sldId id="258" r:id="rId13"/>
    <p:sldId id="281" r:id="rId14"/>
    <p:sldId id="282" r:id="rId15"/>
    <p:sldId id="283" r:id="rId16"/>
    <p:sldId id="284" r:id="rId17"/>
    <p:sldId id="285" r:id="rId18"/>
    <p:sldId id="286" r:id="rId19"/>
    <p:sldId id="287" r:id="rId20"/>
    <p:sldId id="288" r:id="rId21"/>
    <p:sldId id="259" r:id="rId22"/>
    <p:sldId id="262" r:id="rId23"/>
    <p:sldId id="263" r:id="rId24"/>
    <p:sldId id="264" r:id="rId25"/>
    <p:sldId id="265" r:id="rId26"/>
    <p:sldId id="266" r:id="rId27"/>
    <p:sldId id="267" r:id="rId28"/>
    <p:sldId id="268" r:id="rId29"/>
    <p:sldId id="269" r:id="rId30"/>
    <p:sldId id="270" r:id="rId31"/>
    <p:sldId id="271" r:id="rId32"/>
    <p:sldId id="272" r:id="rId33"/>
    <p:sldId id="289"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2928" y="-1312"/>
      </p:cViewPr>
      <p:guideLst>
        <p:guide orient="horz" pos="2160"/>
        <p:guide pos="2880"/>
      </p:guideLst>
    </p:cSldViewPr>
  </p:slid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60718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397098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25843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31150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86885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343160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260382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291714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186215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108181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0A1414-6C01-4AFD-8C2A-822485B27AA6}" type="datetimeFigureOut">
              <a:rPr lang="es-MX" smtClean="0"/>
              <a:t>01/03/15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DE0EECC-07CF-40AA-A22D-012CD7997AFA}" type="slidenum">
              <a:rPr lang="es-MX" smtClean="0"/>
              <a:t>‹Nr.›</a:t>
            </a:fld>
            <a:endParaRPr lang="es-MX"/>
          </a:p>
        </p:txBody>
      </p:sp>
    </p:spTree>
    <p:extLst>
      <p:ext uri="{BB962C8B-B14F-4D97-AF65-F5344CB8AC3E}">
        <p14:creationId xmlns:p14="http://schemas.microsoft.com/office/powerpoint/2010/main" val="2690445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A1414-6C01-4AFD-8C2A-822485B27AA6}" type="datetimeFigureOut">
              <a:rPr lang="es-MX" smtClean="0"/>
              <a:t>01/03/15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0EECC-07CF-40AA-A22D-012CD7997AFA}" type="slidenum">
              <a:rPr lang="es-MX" smtClean="0"/>
              <a:t>‹Nr.›</a:t>
            </a:fld>
            <a:endParaRPr lang="es-MX"/>
          </a:p>
        </p:txBody>
      </p:sp>
    </p:spTree>
    <p:extLst>
      <p:ext uri="{BB962C8B-B14F-4D97-AF65-F5344CB8AC3E}">
        <p14:creationId xmlns:p14="http://schemas.microsoft.com/office/powerpoint/2010/main" val="266160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12.xml"/><Relationship Id="rId5" Type="http://schemas.openxmlformats.org/officeDocument/2006/relationships/slide" Target="slide21.xml"/><Relationship Id="rId6" Type="http://schemas.openxmlformats.org/officeDocument/2006/relationships/slide" Target="slide33.xm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slide" Target="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slide" Target="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slide" Target="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pclipart.com/page_frames/floral/leaves/leaves_border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6269" y="-1136269"/>
            <a:ext cx="6871462" cy="9144000"/>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derecha">
            <a:hlinkClick r:id="rId3" action="ppaction://hlinksldjump"/>
          </p:cNvPr>
          <p:cNvSpPr/>
          <p:nvPr/>
        </p:nvSpPr>
        <p:spPr>
          <a:xfrm>
            <a:off x="1691680" y="1017628"/>
            <a:ext cx="5472608" cy="1368152"/>
          </a:xfrm>
          <a:prstGeom prst="rightArrowCallout">
            <a:avLst>
              <a:gd name="adj1" fmla="val 32930"/>
              <a:gd name="adj2" fmla="val 30948"/>
              <a:gd name="adj3" fmla="val 46809"/>
              <a:gd name="adj4" fmla="val 77029"/>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2400" b="1" dirty="0" smtClean="0"/>
              <a:t>Comprender y transformar la enseñanza</a:t>
            </a:r>
          </a:p>
          <a:p>
            <a:pPr algn="ctr"/>
            <a:r>
              <a:rPr lang="es-MX" b="1" dirty="0" smtClean="0"/>
              <a:t>-J. Gimeno Sacristán, A. I. Pérez Gómez</a:t>
            </a:r>
            <a:endParaRPr lang="es-MX" b="1" dirty="0"/>
          </a:p>
        </p:txBody>
      </p:sp>
      <p:sp>
        <p:nvSpPr>
          <p:cNvPr id="8" name="7 Llamada de flecha a la derecha">
            <a:hlinkClick r:id="rId4" action="ppaction://hlinksldjump"/>
          </p:cNvPr>
          <p:cNvSpPr/>
          <p:nvPr/>
        </p:nvSpPr>
        <p:spPr>
          <a:xfrm>
            <a:off x="1694347" y="2676704"/>
            <a:ext cx="5472608" cy="1368152"/>
          </a:xfrm>
          <a:prstGeom prst="rightArrowCallout">
            <a:avLst>
              <a:gd name="adj1" fmla="val 32930"/>
              <a:gd name="adj2" fmla="val 30948"/>
              <a:gd name="adj3" fmla="val 46809"/>
              <a:gd name="adj4" fmla="val 7702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2400" b="1" dirty="0" smtClean="0"/>
              <a:t>La planificación didáctica en el jardín de infantes</a:t>
            </a:r>
          </a:p>
          <a:p>
            <a:pPr algn="ctr"/>
            <a:r>
              <a:rPr lang="es-MX" b="1" dirty="0" smtClean="0"/>
              <a:t>-Laura Pitluk</a:t>
            </a:r>
            <a:endParaRPr lang="es-MX" b="1" dirty="0"/>
          </a:p>
        </p:txBody>
      </p:sp>
      <p:sp>
        <p:nvSpPr>
          <p:cNvPr id="9" name="8 Llamada de flecha a la derecha">
            <a:hlinkClick r:id="rId5" action="ppaction://hlinksldjump"/>
          </p:cNvPr>
          <p:cNvSpPr/>
          <p:nvPr/>
        </p:nvSpPr>
        <p:spPr>
          <a:xfrm>
            <a:off x="1694347" y="4269001"/>
            <a:ext cx="5472608" cy="1368152"/>
          </a:xfrm>
          <a:prstGeom prst="rightArrowCallout">
            <a:avLst>
              <a:gd name="adj1" fmla="val 32930"/>
              <a:gd name="adj2" fmla="val 30948"/>
              <a:gd name="adj3" fmla="val 46809"/>
              <a:gd name="adj4" fmla="val 77029"/>
            </a:avLst>
          </a:prstGeom>
          <a:ln w="38100">
            <a:solidFill>
              <a:srgbClr val="00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2800" b="1" dirty="0" smtClean="0"/>
              <a:t>10 ideas clave.                   </a:t>
            </a:r>
            <a:r>
              <a:rPr lang="es-MX" sz="2000" b="1" dirty="0" smtClean="0"/>
              <a:t>Evaluar para aprender</a:t>
            </a:r>
          </a:p>
          <a:p>
            <a:pPr algn="ctr"/>
            <a:r>
              <a:rPr lang="es-MX" b="1" dirty="0" smtClean="0"/>
              <a:t>-Sanmartí</a:t>
            </a:r>
            <a:endParaRPr lang="es-MX" b="1" dirty="0"/>
          </a:p>
        </p:txBody>
      </p:sp>
      <p:sp>
        <p:nvSpPr>
          <p:cNvPr id="10" name="9 Llamada de flecha a la derecha">
            <a:hlinkClick r:id="rId6" action="ppaction://hlinksldjump"/>
          </p:cNvPr>
          <p:cNvSpPr/>
          <p:nvPr/>
        </p:nvSpPr>
        <p:spPr>
          <a:xfrm>
            <a:off x="3275856" y="5949280"/>
            <a:ext cx="3312368" cy="648072"/>
          </a:xfrm>
          <a:prstGeom prst="rightArrowCallout">
            <a:avLst>
              <a:gd name="adj1" fmla="val 50000"/>
              <a:gd name="adj2" fmla="val 45817"/>
              <a:gd name="adj3" fmla="val 66635"/>
              <a:gd name="adj4" fmla="val 8036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000" b="1" dirty="0" smtClean="0"/>
              <a:t>Fin de la presentación </a:t>
            </a:r>
            <a:endParaRPr lang="es-MX" sz="2000" b="1" dirty="0"/>
          </a:p>
        </p:txBody>
      </p:sp>
      <p:sp>
        <p:nvSpPr>
          <p:cNvPr id="11" name="10 Rectángulo"/>
          <p:cNvSpPr/>
          <p:nvPr/>
        </p:nvSpPr>
        <p:spPr>
          <a:xfrm>
            <a:off x="3275856" y="260648"/>
            <a:ext cx="2088232" cy="50405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3200" b="1" dirty="0" smtClean="0"/>
              <a:t>Índice </a:t>
            </a:r>
            <a:endParaRPr lang="es-MX" sz="3200" b="1" dirty="0"/>
          </a:p>
        </p:txBody>
      </p:sp>
    </p:spTree>
    <p:extLst>
      <p:ext uri="{BB962C8B-B14F-4D97-AF65-F5344CB8AC3E}">
        <p14:creationId xmlns:p14="http://schemas.microsoft.com/office/powerpoint/2010/main" val="1661867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p:cNvSpPr/>
          <p:nvPr/>
        </p:nvSpPr>
        <p:spPr>
          <a:xfrm>
            <a:off x="1547664" y="2348880"/>
            <a:ext cx="6120680" cy="230425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Font typeface="Arial" panose="020B0604020202020204" pitchFamily="34" charset="0"/>
              <a:buChar char="•"/>
            </a:pPr>
            <a:r>
              <a:rPr lang="es-MX" sz="2400" dirty="0" smtClean="0"/>
              <a:t>Partir del estado actual del estudiante, de sus concepciones, inquietudes, propósitos y actitudes</a:t>
            </a:r>
            <a:endParaRPr lang="es-MX" sz="2400" dirty="0"/>
          </a:p>
        </p:txBody>
      </p:sp>
      <p:sp>
        <p:nvSpPr>
          <p:cNvPr id="4" name="3 Rectángulo redondeado"/>
          <p:cNvSpPr/>
          <p:nvPr/>
        </p:nvSpPr>
        <p:spPr>
          <a:xfrm>
            <a:off x="1583668" y="881750"/>
            <a:ext cx="5976664" cy="936104"/>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3.6.1 partir de la cultura experiencial del alumno/a</a:t>
            </a:r>
            <a:endParaRPr lang="es-MX" sz="2400" b="1" dirty="0"/>
          </a:p>
        </p:txBody>
      </p:sp>
    </p:spTree>
    <p:extLst>
      <p:ext uri="{BB962C8B-B14F-4D97-AF65-F5344CB8AC3E}">
        <p14:creationId xmlns:p14="http://schemas.microsoft.com/office/powerpoint/2010/main" val="38950877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redondeado"/>
          <p:cNvSpPr/>
          <p:nvPr/>
        </p:nvSpPr>
        <p:spPr>
          <a:xfrm>
            <a:off x="1835696" y="548680"/>
            <a:ext cx="5472608" cy="936104"/>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3.6.2 Crear en el aula un espacio de conocimiento compartido</a:t>
            </a:r>
            <a:endParaRPr lang="es-MX" sz="2400" b="1" dirty="0"/>
          </a:p>
        </p:txBody>
      </p:sp>
      <p:sp>
        <p:nvSpPr>
          <p:cNvPr id="4" name="3 Rectángulo"/>
          <p:cNvSpPr/>
          <p:nvPr/>
        </p:nvSpPr>
        <p:spPr>
          <a:xfrm>
            <a:off x="1547664" y="1988840"/>
            <a:ext cx="6120680" cy="28803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sz="2000" dirty="0" smtClean="0"/>
              <a:t>El aprendizaje en el aula no es nunca meramente individual, limitado a las relaciones cara a cara de un profesor y un alumno</a:t>
            </a:r>
          </a:p>
          <a:p>
            <a:pPr marL="285750" indent="-285750" algn="ctr">
              <a:buFont typeface="Arial" panose="020B0604020202020204" pitchFamily="34" charset="0"/>
              <a:buChar char="•"/>
            </a:pPr>
            <a:r>
              <a:rPr lang="es-MX" sz="2000" dirty="0" smtClean="0"/>
              <a:t>Es un aprendizaje dentro de un grupo social con vida propia, con intereses, necesidades y exigencias </a:t>
            </a:r>
            <a:endParaRPr lang="es-MX" sz="2000" dirty="0"/>
          </a:p>
        </p:txBody>
      </p:sp>
      <p:sp>
        <p:nvSpPr>
          <p:cNvPr id="5" name="4 Flecha derecha">
            <a:hlinkClick r:id="rId3" action="ppaction://hlinksldjump"/>
          </p:cNvPr>
          <p:cNvSpPr/>
          <p:nvPr/>
        </p:nvSpPr>
        <p:spPr>
          <a:xfrm>
            <a:off x="2915816" y="5658064"/>
            <a:ext cx="2880320" cy="1124744"/>
          </a:xfrm>
          <a:prstGeom prst="right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Volver al índice </a:t>
            </a:r>
            <a:endParaRPr lang="es-MX" sz="2400" b="1" dirty="0"/>
          </a:p>
        </p:txBody>
      </p:sp>
    </p:spTree>
    <p:extLst>
      <p:ext uri="{BB962C8B-B14F-4D97-AF65-F5344CB8AC3E}">
        <p14:creationId xmlns:p14="http://schemas.microsoft.com/office/powerpoint/2010/main" val="3629667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935595" y="620688"/>
            <a:ext cx="7272808" cy="547260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4000" b="1" dirty="0" smtClean="0">
                <a:solidFill>
                  <a:srgbClr val="FF0000"/>
                </a:solidFill>
              </a:rPr>
              <a:t>La planificación didáctica en el jardín de infantes</a:t>
            </a:r>
          </a:p>
          <a:p>
            <a:pPr algn="ctr"/>
            <a:endParaRPr lang="es-MX" sz="4000" b="1" dirty="0" smtClean="0"/>
          </a:p>
          <a:p>
            <a:pPr algn="r"/>
            <a:r>
              <a:rPr lang="es-MX" sz="3600" b="1" dirty="0" smtClean="0"/>
              <a:t>-Laura Pitluk</a:t>
            </a:r>
            <a:endParaRPr lang="es-MX" sz="3600" b="1" dirty="0"/>
          </a:p>
        </p:txBody>
      </p:sp>
    </p:spTree>
    <p:extLst>
      <p:ext uri="{BB962C8B-B14F-4D97-AF65-F5344CB8AC3E}">
        <p14:creationId xmlns:p14="http://schemas.microsoft.com/office/powerpoint/2010/main" val="1890387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Rectángulo redondeado"/>
          <p:cNvSpPr/>
          <p:nvPr/>
        </p:nvSpPr>
        <p:spPr>
          <a:xfrm>
            <a:off x="2567271" y="908720"/>
            <a:ext cx="3456384" cy="79208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a:t>E</a:t>
            </a:r>
            <a:r>
              <a:rPr lang="es-MX" sz="2400" b="1" dirty="0" smtClean="0"/>
              <a:t>l juego trabajo</a:t>
            </a:r>
            <a:endParaRPr lang="es-MX" sz="2400" b="1" dirty="0"/>
          </a:p>
        </p:txBody>
      </p:sp>
      <p:sp>
        <p:nvSpPr>
          <p:cNvPr id="5" name="4 CuadroTexto"/>
          <p:cNvSpPr txBox="1"/>
          <p:nvPr/>
        </p:nvSpPr>
        <p:spPr>
          <a:xfrm>
            <a:off x="1259632" y="2062003"/>
            <a:ext cx="6552728" cy="4247317"/>
          </a:xfrm>
          <a:prstGeom prst="rect">
            <a:avLst/>
          </a:prstGeom>
          <a:noFill/>
        </p:spPr>
        <p:txBody>
          <a:bodyPr wrap="square" rtlCol="0">
            <a:spAutoFit/>
          </a:bodyPr>
          <a:lstStyle/>
          <a:p>
            <a:pPr marL="285750" indent="-285750">
              <a:buFont typeface="Arial" panose="020B0604020202020204" pitchFamily="34" charset="0"/>
              <a:buChar char="•"/>
            </a:pPr>
            <a:r>
              <a:rPr lang="es-MX" dirty="0"/>
              <a:t>E</a:t>
            </a:r>
            <a:r>
              <a:rPr lang="es-MX" dirty="0" smtClean="0"/>
              <a:t>s </a:t>
            </a:r>
            <a:r>
              <a:rPr lang="es-MX" dirty="0"/>
              <a:t>fuente de riqueza basada en el respeto por la diversidad </a:t>
            </a:r>
            <a:r>
              <a:rPr lang="es-MX" dirty="0" smtClean="0"/>
              <a:t>de intereses</a:t>
            </a:r>
            <a:r>
              <a:rPr lang="es-MX" dirty="0"/>
              <a:t> de los niños pequeños. </a:t>
            </a:r>
            <a:endParaRPr lang="es-MX" dirty="0" smtClean="0"/>
          </a:p>
          <a:p>
            <a:pPr marL="285750" indent="-285750">
              <a:buFont typeface="Arial" panose="020B0604020202020204" pitchFamily="34" charset="0"/>
              <a:buChar char="•"/>
            </a:pPr>
            <a:r>
              <a:rPr lang="es-MX" dirty="0" smtClean="0"/>
              <a:t>Es una</a:t>
            </a:r>
            <a:r>
              <a:rPr lang="es-MX" dirty="0"/>
              <a:t> actividad fundamentalmente creadora en la cual </a:t>
            </a:r>
            <a:r>
              <a:rPr lang="es-MX" dirty="0" smtClean="0"/>
              <a:t>se conjugan </a:t>
            </a:r>
            <a:r>
              <a:rPr lang="es-MX" dirty="0"/>
              <a:t>el placer, la enseñanza, el aprendizaje, el trabajo y las </a:t>
            </a:r>
            <a:r>
              <a:rPr lang="es-MX" dirty="0" smtClean="0"/>
              <a:t>tareas</a:t>
            </a:r>
          </a:p>
          <a:p>
            <a:pPr marL="285750" indent="-285750">
              <a:buFont typeface="Arial" panose="020B0604020202020204" pitchFamily="34" charset="0"/>
              <a:buChar char="•"/>
            </a:pPr>
            <a:r>
              <a:rPr lang="es-MX" dirty="0"/>
              <a:t>Es sumamente </a:t>
            </a:r>
            <a:r>
              <a:rPr lang="es-MX" dirty="0" smtClean="0"/>
              <a:t>importante ya </a:t>
            </a:r>
            <a:r>
              <a:rPr lang="es-MX" dirty="0"/>
              <a:t>que brinda a los niños la posibilidad de elegir entre diferentes opciones que se desarrollan </a:t>
            </a:r>
            <a:r>
              <a:rPr lang="es-MX" dirty="0" smtClean="0"/>
              <a:t>en forma</a:t>
            </a:r>
            <a:r>
              <a:rPr lang="es-MX" dirty="0"/>
              <a:t> paralela. Esto favorece la autonomía y fomenta el trabajo en pequeños grupos, lo </a:t>
            </a:r>
            <a:r>
              <a:rPr lang="es-MX" dirty="0" smtClean="0"/>
              <a:t>cual posibilita </a:t>
            </a:r>
            <a:r>
              <a:rPr lang="es-MX" dirty="0"/>
              <a:t>el intercambio e interacción entre pares</a:t>
            </a:r>
            <a:r>
              <a:rPr lang="es-MX" dirty="0" smtClean="0"/>
              <a:t>.</a:t>
            </a:r>
          </a:p>
          <a:p>
            <a:endParaRPr lang="es-MX" dirty="0"/>
          </a:p>
          <a:p>
            <a:r>
              <a:rPr lang="es-MX" b="1" dirty="0" smtClean="0"/>
              <a:t>Objetivo: </a:t>
            </a:r>
            <a:r>
              <a:rPr lang="es-MX" dirty="0" smtClean="0"/>
              <a:t>Que </a:t>
            </a:r>
            <a:r>
              <a:rPr lang="es-MX" dirty="0"/>
              <a:t>los </a:t>
            </a:r>
            <a:r>
              <a:rPr lang="es-MX" dirty="0" smtClean="0"/>
              <a:t>niños tengan </a:t>
            </a:r>
            <a:r>
              <a:rPr lang="es-MX" dirty="0"/>
              <a:t>la posibilidad de elegir el juego que quieren desarrollar.</a:t>
            </a:r>
          </a:p>
          <a:p>
            <a:endParaRPr lang="es-MX" dirty="0" smtClean="0"/>
          </a:p>
          <a:p>
            <a:endParaRPr lang="es-MX" dirty="0"/>
          </a:p>
        </p:txBody>
      </p:sp>
    </p:spTree>
    <p:extLst>
      <p:ext uri="{BB962C8B-B14F-4D97-AF65-F5344CB8AC3E}">
        <p14:creationId xmlns:p14="http://schemas.microsoft.com/office/powerpoint/2010/main" val="22281261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98901"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Rectángulo redondeado"/>
          <p:cNvSpPr/>
          <p:nvPr/>
        </p:nvSpPr>
        <p:spPr>
          <a:xfrm>
            <a:off x="2564052" y="980728"/>
            <a:ext cx="3456384" cy="79208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El juego libre en sectores</a:t>
            </a:r>
            <a:endParaRPr lang="es-MX" sz="2400" b="1" dirty="0"/>
          </a:p>
        </p:txBody>
      </p:sp>
      <p:sp>
        <p:nvSpPr>
          <p:cNvPr id="5" name="4 CuadroTexto"/>
          <p:cNvSpPr txBox="1"/>
          <p:nvPr/>
        </p:nvSpPr>
        <p:spPr>
          <a:xfrm>
            <a:off x="1655675" y="2413337"/>
            <a:ext cx="5832648" cy="2585323"/>
          </a:xfrm>
          <a:prstGeom prst="rect">
            <a:avLst/>
          </a:prstGeom>
          <a:noFill/>
        </p:spPr>
        <p:txBody>
          <a:bodyPr wrap="square" rtlCol="0">
            <a:spAutoFit/>
          </a:bodyPr>
          <a:lstStyle/>
          <a:p>
            <a:r>
              <a:rPr lang="es-MX" dirty="0" smtClean="0"/>
              <a:t>Es como el anterior, pero complementado, estaba guiado por los intereses de cada niño o grupo. En algunos casos o es aceptado por considerarse sin contenidos porque reemplaza al juego trabajo</a:t>
            </a:r>
          </a:p>
          <a:p>
            <a:endParaRPr lang="es-MX" dirty="0"/>
          </a:p>
          <a:p>
            <a:r>
              <a:rPr lang="es-MX" dirty="0" smtClean="0"/>
              <a:t>La principal diferencia entre el juego trabajo y el juego libre en sectores radica en la intencionalidad del </a:t>
            </a:r>
          </a:p>
          <a:p>
            <a:r>
              <a:rPr lang="es-MX" dirty="0" smtClean="0"/>
              <a:t>docente y su modo de pensar, presentar y desarrollar las propuestas</a:t>
            </a:r>
            <a:endParaRPr lang="es-MX" dirty="0"/>
          </a:p>
        </p:txBody>
      </p:sp>
    </p:spTree>
    <p:extLst>
      <p:ext uri="{BB962C8B-B14F-4D97-AF65-F5344CB8AC3E}">
        <p14:creationId xmlns:p14="http://schemas.microsoft.com/office/powerpoint/2010/main" val="412469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Rectángulo redondeado"/>
          <p:cNvSpPr/>
          <p:nvPr/>
        </p:nvSpPr>
        <p:spPr>
          <a:xfrm>
            <a:off x="2555776" y="1196752"/>
            <a:ext cx="3456384" cy="79208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El trabajo juego</a:t>
            </a:r>
            <a:endParaRPr lang="es-MX" sz="2400" b="1" dirty="0"/>
          </a:p>
        </p:txBody>
      </p:sp>
      <p:sp>
        <p:nvSpPr>
          <p:cNvPr id="5" name="4 CuadroTexto"/>
          <p:cNvSpPr txBox="1"/>
          <p:nvPr/>
        </p:nvSpPr>
        <p:spPr>
          <a:xfrm>
            <a:off x="1259632" y="2564904"/>
            <a:ext cx="6480720" cy="1938992"/>
          </a:xfrm>
          <a:prstGeom prst="rect">
            <a:avLst/>
          </a:prstGeom>
          <a:noFill/>
        </p:spPr>
        <p:txBody>
          <a:bodyPr wrap="square" rtlCol="0">
            <a:spAutoFit/>
          </a:bodyPr>
          <a:lstStyle/>
          <a:p>
            <a:pPr marL="342900" indent="-342900">
              <a:buFont typeface="Arial" panose="020B0604020202020204" pitchFamily="34" charset="0"/>
              <a:buChar char="•"/>
            </a:pPr>
            <a:r>
              <a:rPr lang="es-MX" sz="2000" dirty="0" smtClean="0"/>
              <a:t>Se trata o se enfatiza mas al trabajo que al juego.</a:t>
            </a:r>
          </a:p>
          <a:p>
            <a:pPr marL="342900" indent="-342900">
              <a:buFont typeface="Arial" panose="020B0604020202020204" pitchFamily="34" charset="0"/>
              <a:buChar char="•"/>
            </a:pPr>
            <a:r>
              <a:rPr lang="es-MX" sz="2000" dirty="0" smtClean="0"/>
              <a:t>Es una propuesta donde los niños parten de una experiencia directa y luego desarrollar un juego dramático</a:t>
            </a:r>
          </a:p>
          <a:p>
            <a:pPr marL="342900" indent="-342900">
              <a:buFont typeface="Arial" panose="020B0604020202020204" pitchFamily="34" charset="0"/>
              <a:buChar char="•"/>
            </a:pPr>
            <a:r>
              <a:rPr lang="es-MX" sz="2000" dirty="0"/>
              <a:t>L</a:t>
            </a:r>
            <a:r>
              <a:rPr lang="es-MX" sz="2000" dirty="0" smtClean="0"/>
              <a:t>os niños trabajan en la preparación de materiales o producciones</a:t>
            </a:r>
            <a:endParaRPr lang="es-MX" sz="2000" dirty="0"/>
          </a:p>
        </p:txBody>
      </p:sp>
    </p:spTree>
    <p:extLst>
      <p:ext uri="{BB962C8B-B14F-4D97-AF65-F5344CB8AC3E}">
        <p14:creationId xmlns:p14="http://schemas.microsoft.com/office/powerpoint/2010/main" val="41246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Rectángulo redondeado"/>
          <p:cNvSpPr/>
          <p:nvPr/>
        </p:nvSpPr>
        <p:spPr>
          <a:xfrm>
            <a:off x="2555776" y="1196752"/>
            <a:ext cx="3456384" cy="79208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El juego centralizador</a:t>
            </a:r>
            <a:endParaRPr lang="es-MX" sz="2400" b="1" dirty="0"/>
          </a:p>
        </p:txBody>
      </p:sp>
      <p:sp>
        <p:nvSpPr>
          <p:cNvPr id="5" name="4 CuadroTexto"/>
          <p:cNvSpPr txBox="1"/>
          <p:nvPr/>
        </p:nvSpPr>
        <p:spPr>
          <a:xfrm>
            <a:off x="1583667" y="2996952"/>
            <a:ext cx="5976664" cy="1200329"/>
          </a:xfrm>
          <a:prstGeom prst="rect">
            <a:avLst/>
          </a:prstGeom>
          <a:noFill/>
        </p:spPr>
        <p:txBody>
          <a:bodyPr wrap="square" rtlCol="0">
            <a:spAutoFit/>
          </a:bodyPr>
          <a:lstStyle/>
          <a:p>
            <a:pPr algn="ctr"/>
            <a:r>
              <a:rPr lang="es-MX" sz="2400" dirty="0"/>
              <a:t>T</a:t>
            </a:r>
            <a:r>
              <a:rPr lang="es-MX" sz="2400" dirty="0" smtClean="0"/>
              <a:t>odo el grupo juega alrededor de una misma temática a partir de una breve preparación previa de los materiales</a:t>
            </a:r>
          </a:p>
        </p:txBody>
      </p:sp>
    </p:spTree>
    <p:extLst>
      <p:ext uri="{BB962C8B-B14F-4D97-AF65-F5344CB8AC3E}">
        <p14:creationId xmlns:p14="http://schemas.microsoft.com/office/powerpoint/2010/main" val="41246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Rectángulo redondeado"/>
          <p:cNvSpPr/>
          <p:nvPr/>
        </p:nvSpPr>
        <p:spPr>
          <a:xfrm>
            <a:off x="2555776" y="1196752"/>
            <a:ext cx="3456384" cy="79208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El juego dramático </a:t>
            </a:r>
            <a:endParaRPr lang="es-MX" sz="2400" b="1" dirty="0"/>
          </a:p>
        </p:txBody>
      </p:sp>
      <p:sp>
        <p:nvSpPr>
          <p:cNvPr id="5" name="4 CuadroTexto"/>
          <p:cNvSpPr txBox="1"/>
          <p:nvPr/>
        </p:nvSpPr>
        <p:spPr>
          <a:xfrm>
            <a:off x="1331640" y="2492896"/>
            <a:ext cx="6408712" cy="2862322"/>
          </a:xfrm>
          <a:prstGeom prst="rect">
            <a:avLst/>
          </a:prstGeom>
          <a:noFill/>
        </p:spPr>
        <p:txBody>
          <a:bodyPr wrap="square" rtlCol="0">
            <a:spAutoFit/>
          </a:bodyPr>
          <a:lstStyle/>
          <a:p>
            <a:pPr marL="285750" indent="-285750">
              <a:buFont typeface="Arial" panose="020B0604020202020204" pitchFamily="34" charset="0"/>
              <a:buChar char="•"/>
            </a:pPr>
            <a:r>
              <a:rPr lang="es-MX" dirty="0" smtClean="0"/>
              <a:t>Actividad de trabajo grupal donde cada uno tiene un papel diferente, se prepara el escenario para el desarrollo de la dramatización de escenas significativas</a:t>
            </a:r>
          </a:p>
          <a:p>
            <a:pPr marL="285750" indent="-285750">
              <a:buFont typeface="Arial" panose="020B0604020202020204" pitchFamily="34" charset="0"/>
              <a:buChar char="•"/>
            </a:pPr>
            <a:r>
              <a:rPr lang="es-MX" dirty="0" smtClean="0"/>
              <a:t>Los temas son relevantes a un ambiente social, cultural, familia y escolar de los niños</a:t>
            </a:r>
          </a:p>
          <a:p>
            <a:endParaRPr lang="es-MX" dirty="0" smtClean="0"/>
          </a:p>
          <a:p>
            <a:r>
              <a:rPr lang="es-MX" b="1" dirty="0" smtClean="0"/>
              <a:t>La actividad puede desarrollarse en 3 momentos:</a:t>
            </a:r>
          </a:p>
          <a:p>
            <a:pPr marL="342900" indent="-342900">
              <a:buFont typeface="+mj-lt"/>
              <a:buAutoNum type="arabicPeriod"/>
            </a:pPr>
            <a:r>
              <a:rPr lang="es-MX" dirty="0" smtClean="0"/>
              <a:t>Inicio (organización)</a:t>
            </a:r>
          </a:p>
          <a:p>
            <a:pPr marL="342900" indent="-342900">
              <a:buFont typeface="+mj-lt"/>
              <a:buAutoNum type="arabicPeriod"/>
            </a:pPr>
            <a:r>
              <a:rPr lang="es-MX" dirty="0" smtClean="0"/>
              <a:t>Desarrollo (el juego)</a:t>
            </a:r>
          </a:p>
          <a:p>
            <a:pPr marL="342900" indent="-342900">
              <a:buFont typeface="+mj-lt"/>
              <a:buAutoNum type="arabicPeriod"/>
            </a:pPr>
            <a:r>
              <a:rPr lang="es-MX" dirty="0" smtClean="0"/>
              <a:t>Cierre (reflexión/evaluación)</a:t>
            </a:r>
            <a:endParaRPr lang="es-MX" dirty="0"/>
          </a:p>
        </p:txBody>
      </p:sp>
    </p:spTree>
    <p:extLst>
      <p:ext uri="{BB962C8B-B14F-4D97-AF65-F5344CB8AC3E}">
        <p14:creationId xmlns:p14="http://schemas.microsoft.com/office/powerpoint/2010/main" val="41246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Rectángulo redondeado"/>
          <p:cNvSpPr/>
          <p:nvPr/>
        </p:nvSpPr>
        <p:spPr>
          <a:xfrm>
            <a:off x="2578766" y="980728"/>
            <a:ext cx="3456384" cy="79208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Los talleres</a:t>
            </a:r>
            <a:endParaRPr lang="es-MX" sz="2400" b="1" dirty="0"/>
          </a:p>
        </p:txBody>
      </p:sp>
      <p:sp>
        <p:nvSpPr>
          <p:cNvPr id="5" name="4 CuadroTexto"/>
          <p:cNvSpPr txBox="1"/>
          <p:nvPr/>
        </p:nvSpPr>
        <p:spPr>
          <a:xfrm>
            <a:off x="1691680" y="2420888"/>
            <a:ext cx="5832648" cy="3139321"/>
          </a:xfrm>
          <a:prstGeom prst="rect">
            <a:avLst/>
          </a:prstGeom>
          <a:noFill/>
        </p:spPr>
        <p:txBody>
          <a:bodyPr wrap="square" rtlCol="0">
            <a:spAutoFit/>
          </a:bodyPr>
          <a:lstStyle/>
          <a:p>
            <a:r>
              <a:rPr lang="es-MX" dirty="0" smtClean="0"/>
              <a:t>Los talleres implican una organización particular de las propuestas en función de la tarea en pequeños </a:t>
            </a:r>
          </a:p>
          <a:p>
            <a:r>
              <a:rPr lang="es-MX" dirty="0" smtClean="0"/>
              <a:t>grupos puede ser un: </a:t>
            </a:r>
          </a:p>
          <a:p>
            <a:pPr marL="285750" indent="-285750">
              <a:buFont typeface="Arial" panose="020B0604020202020204" pitchFamily="34" charset="0"/>
              <a:buChar char="•"/>
            </a:pPr>
            <a:r>
              <a:rPr lang="es-MX" dirty="0"/>
              <a:t>T</a:t>
            </a:r>
            <a:r>
              <a:rPr lang="es-MX" dirty="0" smtClean="0"/>
              <a:t>rabajo individual </a:t>
            </a:r>
            <a:endParaRPr lang="es-MX" dirty="0"/>
          </a:p>
          <a:p>
            <a:pPr marL="285750" indent="-285750">
              <a:buFont typeface="Arial" panose="020B0604020202020204" pitchFamily="34" charset="0"/>
              <a:buChar char="•"/>
            </a:pPr>
            <a:r>
              <a:rPr lang="es-MX" dirty="0" smtClean="0"/>
              <a:t>Trabajo grupo total</a:t>
            </a:r>
          </a:p>
          <a:p>
            <a:r>
              <a:rPr lang="es-MX" dirty="0" smtClean="0"/>
              <a:t>buscando momentos de reflexión alrededor de una tarea que tiende al trabajo sobre los contenidos, aprendiendo desde:</a:t>
            </a:r>
          </a:p>
          <a:p>
            <a:pPr marL="285750" indent="-285750">
              <a:buFont typeface="Arial" panose="020B0604020202020204" pitchFamily="34" charset="0"/>
              <a:buChar char="•"/>
            </a:pPr>
            <a:r>
              <a:rPr lang="es-MX" dirty="0" smtClean="0"/>
              <a:t>el placer </a:t>
            </a:r>
          </a:p>
          <a:p>
            <a:pPr marL="285750" indent="-285750">
              <a:buFont typeface="Arial" panose="020B0604020202020204" pitchFamily="34" charset="0"/>
              <a:buChar char="•"/>
            </a:pPr>
            <a:r>
              <a:rPr lang="es-MX" dirty="0" smtClean="0"/>
              <a:t>el juego. </a:t>
            </a:r>
          </a:p>
          <a:p>
            <a:endParaRPr lang="es-MX" dirty="0"/>
          </a:p>
        </p:txBody>
      </p:sp>
    </p:spTree>
    <p:extLst>
      <p:ext uri="{BB962C8B-B14F-4D97-AF65-F5344CB8AC3E}">
        <p14:creationId xmlns:p14="http://schemas.microsoft.com/office/powerpoint/2010/main" val="41246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CuadroTexto"/>
          <p:cNvSpPr txBox="1"/>
          <p:nvPr/>
        </p:nvSpPr>
        <p:spPr>
          <a:xfrm>
            <a:off x="1691679" y="2459504"/>
            <a:ext cx="5760640" cy="1938992"/>
          </a:xfrm>
          <a:prstGeom prst="rect">
            <a:avLst/>
          </a:prstGeom>
          <a:noFill/>
        </p:spPr>
        <p:txBody>
          <a:bodyPr wrap="square" rtlCol="0">
            <a:spAutoFit/>
          </a:bodyPr>
          <a:lstStyle/>
          <a:p>
            <a:pPr algn="ctr"/>
            <a:r>
              <a:rPr lang="es-MX" sz="2400" dirty="0"/>
              <a:t>I</a:t>
            </a:r>
            <a:r>
              <a:rPr lang="es-MX" sz="2400" dirty="0" smtClean="0"/>
              <a:t>mplican como todas las propuestas educativas la selección de contenidos a trabajar y el  diseño de actividades pensadas para abordar los conocimientos y generar determinados aprendizajes</a:t>
            </a:r>
          </a:p>
        </p:txBody>
      </p:sp>
    </p:spTree>
    <p:extLst>
      <p:ext uri="{BB962C8B-B14F-4D97-AF65-F5344CB8AC3E}">
        <p14:creationId xmlns:p14="http://schemas.microsoft.com/office/powerpoint/2010/main" val="41246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6" name="5 CuadroTexto"/>
          <p:cNvSpPr txBox="1"/>
          <p:nvPr/>
        </p:nvSpPr>
        <p:spPr>
          <a:xfrm>
            <a:off x="1331640" y="1411776"/>
            <a:ext cx="6297802" cy="2431435"/>
          </a:xfrm>
          <a:prstGeom prst="rect">
            <a:avLst/>
          </a:prstGeom>
          <a:noFill/>
        </p:spPr>
        <p:txBody>
          <a:bodyPr wrap="square" rtlCol="0">
            <a:spAutoFit/>
          </a:bodyPr>
          <a:lstStyle/>
          <a:p>
            <a:pPr algn="ctr"/>
            <a:r>
              <a:rPr lang="es-MX" sz="4400" b="1" dirty="0" smtClean="0">
                <a:solidFill>
                  <a:srgbClr val="00B0F0"/>
                </a:solidFill>
              </a:rPr>
              <a:t>Comprender y transformar la enseñanza</a:t>
            </a:r>
          </a:p>
          <a:p>
            <a:pPr algn="ctr"/>
            <a:endParaRPr lang="es-MX" sz="3600" b="1" dirty="0" smtClean="0">
              <a:solidFill>
                <a:srgbClr val="00B0F0"/>
              </a:solidFill>
            </a:endParaRPr>
          </a:p>
          <a:p>
            <a:pPr algn="r"/>
            <a:r>
              <a:rPr lang="es-MX" sz="2800" b="1" dirty="0" smtClean="0"/>
              <a:t>-J. Gimeno Sacristán, A. I. Pérez Gómez</a:t>
            </a:r>
          </a:p>
        </p:txBody>
      </p:sp>
    </p:spTree>
    <p:extLst>
      <p:ext uri="{BB962C8B-B14F-4D97-AF65-F5344CB8AC3E}">
        <p14:creationId xmlns:p14="http://schemas.microsoft.com/office/powerpoint/2010/main" val="34231231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e8pN8NenJg/UH8EobTGoRI/AAAAAAAAXfQ/P_loe3aCrWg/s1600/Marco+creativo+1er+dia+de+clases+con+pizar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63587" y="548680"/>
            <a:ext cx="7416824" cy="5760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4" name="3 CuadroTexto"/>
          <p:cNvSpPr txBox="1"/>
          <p:nvPr/>
        </p:nvSpPr>
        <p:spPr>
          <a:xfrm>
            <a:off x="1547664" y="1196752"/>
            <a:ext cx="5832648" cy="3970318"/>
          </a:xfrm>
          <a:prstGeom prst="rect">
            <a:avLst/>
          </a:prstGeom>
          <a:noFill/>
        </p:spPr>
        <p:txBody>
          <a:bodyPr wrap="square" rtlCol="0">
            <a:spAutoFit/>
          </a:bodyPr>
          <a:lstStyle/>
          <a:p>
            <a:r>
              <a:rPr lang="es-MX" sz="2000" b="1" dirty="0" smtClean="0"/>
              <a:t>El diseño y puesta en marcha de los talleres implica </a:t>
            </a:r>
          </a:p>
          <a:p>
            <a:endParaRPr lang="es-MX" dirty="0"/>
          </a:p>
          <a:p>
            <a:pPr marL="285750" indent="-285750">
              <a:buFont typeface="Arial" panose="020B0604020202020204" pitchFamily="34" charset="0"/>
              <a:buChar char="•"/>
            </a:pPr>
            <a:r>
              <a:rPr lang="es-MX" dirty="0" smtClean="0"/>
              <a:t>seleccionar y diseñar actividades en función de los contenidos a trabajar</a:t>
            </a:r>
          </a:p>
          <a:p>
            <a:endParaRPr lang="es-MX" dirty="0" smtClean="0"/>
          </a:p>
          <a:p>
            <a:pPr marL="285750" indent="-285750">
              <a:buFont typeface="Arial" panose="020B0604020202020204" pitchFamily="34" charset="0"/>
              <a:buChar char="•"/>
            </a:pPr>
            <a:r>
              <a:rPr lang="es-MX" dirty="0" smtClean="0"/>
              <a:t>cuidar el protagonismo de los niños</a:t>
            </a:r>
          </a:p>
          <a:p>
            <a:endParaRPr lang="es-MX" dirty="0" smtClean="0"/>
          </a:p>
          <a:p>
            <a:pPr marL="285750" indent="-285750">
              <a:buFont typeface="Arial" panose="020B0604020202020204" pitchFamily="34" charset="0"/>
              <a:buChar char="•"/>
            </a:pPr>
            <a:r>
              <a:rPr lang="es-MX" dirty="0" smtClean="0"/>
              <a:t>reflexionar sobre el tipo de propuestas que se realizan </a:t>
            </a:r>
            <a:endParaRPr lang="es-MX" dirty="0"/>
          </a:p>
          <a:p>
            <a:endParaRPr lang="es-MX" dirty="0" smtClean="0"/>
          </a:p>
          <a:p>
            <a:pPr marL="285750" indent="-285750">
              <a:buFont typeface="Arial" panose="020B0604020202020204" pitchFamily="34" charset="0"/>
              <a:buChar char="•"/>
            </a:pPr>
            <a:r>
              <a:rPr lang="es-MX" dirty="0" smtClean="0"/>
              <a:t>las intervenciones docentes para que sean favorecedoras de la participación y los aprendizajes infantiles, con la diferencia de que se ponen en juego desde una dinámica diferente. </a:t>
            </a:r>
          </a:p>
          <a:p>
            <a:endParaRPr lang="es-MX" dirty="0"/>
          </a:p>
        </p:txBody>
      </p:sp>
      <p:sp>
        <p:nvSpPr>
          <p:cNvPr id="5" name="4 Flecha derecha">
            <a:hlinkClick r:id="rId3" action="ppaction://hlinksldjump"/>
          </p:cNvPr>
          <p:cNvSpPr/>
          <p:nvPr/>
        </p:nvSpPr>
        <p:spPr>
          <a:xfrm>
            <a:off x="5220072" y="5132445"/>
            <a:ext cx="2880320" cy="1124744"/>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Volver al índice </a:t>
            </a:r>
            <a:endParaRPr lang="es-MX" sz="2400" b="1" dirty="0"/>
          </a:p>
        </p:txBody>
      </p:sp>
    </p:spTree>
    <p:extLst>
      <p:ext uri="{BB962C8B-B14F-4D97-AF65-F5344CB8AC3E}">
        <p14:creationId xmlns:p14="http://schemas.microsoft.com/office/powerpoint/2010/main" val="412469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1700808"/>
            <a:ext cx="5040560" cy="3231654"/>
          </a:xfrm>
          <a:prstGeom prst="rect">
            <a:avLst/>
          </a:prstGeom>
          <a:noFill/>
        </p:spPr>
        <p:txBody>
          <a:bodyPr wrap="square" rtlCol="0">
            <a:spAutoFit/>
          </a:bodyPr>
          <a:lstStyle/>
          <a:p>
            <a:pPr algn="ctr"/>
            <a:r>
              <a:rPr lang="es-MX" sz="6000" b="1" dirty="0" smtClean="0">
                <a:solidFill>
                  <a:srgbClr val="00FF00"/>
                </a:solidFill>
              </a:rPr>
              <a:t>10 ideas clave.</a:t>
            </a:r>
          </a:p>
          <a:p>
            <a:pPr algn="ctr"/>
            <a:r>
              <a:rPr lang="es-MX" sz="3200" b="1" dirty="0" smtClean="0"/>
              <a:t>Evaluar para aprender</a:t>
            </a:r>
          </a:p>
          <a:p>
            <a:pPr algn="ctr"/>
            <a:endParaRPr lang="es-MX" sz="3200" b="1" dirty="0" smtClean="0"/>
          </a:p>
          <a:p>
            <a:pPr algn="r"/>
            <a:r>
              <a:rPr lang="es-MX" sz="4000" b="1" dirty="0" smtClean="0"/>
              <a:t>-Sanmartí</a:t>
            </a:r>
          </a:p>
          <a:p>
            <a:endParaRPr lang="es-MX" sz="4000" dirty="0"/>
          </a:p>
        </p:txBody>
      </p:sp>
    </p:spTree>
    <p:extLst>
      <p:ext uri="{BB962C8B-B14F-4D97-AF65-F5344CB8AC3E}">
        <p14:creationId xmlns:p14="http://schemas.microsoft.com/office/powerpoint/2010/main" val="375123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2627784" y="1016732"/>
            <a:ext cx="5616624" cy="4824536"/>
          </a:xfrm>
          <a:prstGeom prst="round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Un factor importante en el fracaso escolar reside en el hecho de que los profesores estamos mas preocupados por transmitir correctamente una información que por entender por que los estudiantes no la comprenden.</a:t>
            </a:r>
          </a:p>
          <a:p>
            <a:pPr algn="ctr"/>
            <a:endParaRPr lang="es-MX" dirty="0"/>
          </a:p>
          <a:p>
            <a:pPr algn="ctr"/>
            <a:r>
              <a:rPr lang="es-MX" dirty="0" smtClean="0"/>
              <a:t>Algunas causas de los principales errores y dificultades en el aprendizaje son:</a:t>
            </a:r>
          </a:p>
          <a:p>
            <a:pPr marL="285750" indent="-285750" algn="ctr">
              <a:buFont typeface="Arial" panose="020B0604020202020204" pitchFamily="34" charset="0"/>
              <a:buChar char="•"/>
            </a:pPr>
            <a:r>
              <a:rPr lang="es-MX" dirty="0" smtClean="0"/>
              <a:t>Formas de razonar</a:t>
            </a:r>
          </a:p>
          <a:p>
            <a:pPr marL="285750" indent="-285750" algn="ctr">
              <a:buFont typeface="Arial" panose="020B0604020202020204" pitchFamily="34" charset="0"/>
              <a:buChar char="•"/>
            </a:pPr>
            <a:r>
              <a:rPr lang="es-MX" dirty="0" smtClean="0"/>
              <a:t>Formas de percibir nuestro entorno</a:t>
            </a:r>
          </a:p>
          <a:p>
            <a:pPr marL="285750" indent="-285750" algn="ctr">
              <a:buFont typeface="Arial" panose="020B0604020202020204" pitchFamily="34" charset="0"/>
              <a:buChar char="•"/>
            </a:pPr>
            <a:r>
              <a:rPr lang="es-MX" dirty="0" smtClean="0"/>
              <a:t>Ideas transmitidas</a:t>
            </a:r>
          </a:p>
          <a:p>
            <a:pPr marL="285750" indent="-285750" algn="ctr">
              <a:buFont typeface="Arial" panose="020B0604020202020204" pitchFamily="34" charset="0"/>
              <a:buChar char="•"/>
            </a:pPr>
            <a:r>
              <a:rPr lang="es-MX" dirty="0" smtClean="0"/>
              <a:t>Formas de sentir</a:t>
            </a:r>
          </a:p>
          <a:p>
            <a:pPr marL="285750" indent="-285750" algn="ctr">
              <a:buFont typeface="Arial" panose="020B0604020202020204" pitchFamily="34" charset="0"/>
              <a:buChar char="•"/>
            </a:pPr>
            <a:r>
              <a:rPr lang="es-MX" dirty="0" smtClean="0"/>
              <a:t>Formas de comunicar</a:t>
            </a:r>
            <a:endParaRPr lang="es-MX" dirty="0"/>
          </a:p>
        </p:txBody>
      </p:sp>
    </p:spTree>
    <p:extLst>
      <p:ext uri="{BB962C8B-B14F-4D97-AF65-F5344CB8AC3E}">
        <p14:creationId xmlns:p14="http://schemas.microsoft.com/office/powerpoint/2010/main" val="203430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82079" y="1772816"/>
            <a:ext cx="5256584" cy="2952328"/>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s-MX" sz="2400" b="1" dirty="0" smtClean="0"/>
              <a:t>La evaluación es el motor del aprendizaje, ya que de ella depende el:</a:t>
            </a:r>
          </a:p>
          <a:p>
            <a:pPr marL="342900" indent="-342900" algn="ctr">
              <a:buAutoNum type="arabicPeriod"/>
            </a:pPr>
            <a:endParaRPr lang="es-MX" sz="2000" dirty="0"/>
          </a:p>
          <a:p>
            <a:pPr marL="342900" indent="-342900" algn="ctr">
              <a:buFont typeface="Arial" panose="020B0604020202020204" pitchFamily="34" charset="0"/>
              <a:buChar char="•"/>
            </a:pPr>
            <a:r>
              <a:rPr lang="es-MX" sz="2000" dirty="0" smtClean="0"/>
              <a:t>Que y como se enseña</a:t>
            </a:r>
          </a:p>
          <a:p>
            <a:pPr algn="ctr"/>
            <a:endParaRPr lang="es-MX" sz="2000" dirty="0"/>
          </a:p>
          <a:p>
            <a:pPr marL="342900" indent="-342900" algn="ctr">
              <a:buFont typeface="Arial" panose="020B0604020202020204" pitchFamily="34" charset="0"/>
              <a:buChar char="•"/>
            </a:pPr>
            <a:r>
              <a:rPr lang="es-MX" sz="2000" dirty="0" smtClean="0"/>
              <a:t>Que y el como se aprende </a:t>
            </a:r>
            <a:endParaRPr lang="es-MX" sz="2000" dirty="0"/>
          </a:p>
        </p:txBody>
      </p:sp>
    </p:spTree>
    <p:extLst>
      <p:ext uri="{BB962C8B-B14F-4D97-AF65-F5344CB8AC3E}">
        <p14:creationId xmlns:p14="http://schemas.microsoft.com/office/powerpoint/2010/main" val="348093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627784" y="1808820"/>
            <a:ext cx="5184576" cy="3240360"/>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2. La finalidad principal de la evaluación es la</a:t>
            </a:r>
            <a:r>
              <a:rPr lang="es-MX" sz="2000" dirty="0" smtClean="0"/>
              <a:t>:</a:t>
            </a:r>
          </a:p>
          <a:p>
            <a:pPr algn="ctr"/>
            <a:r>
              <a:rPr lang="es-MX" sz="2000" dirty="0" smtClean="0"/>
              <a:t> </a:t>
            </a:r>
          </a:p>
          <a:p>
            <a:pPr marL="285750" indent="-285750" algn="ctr">
              <a:buFont typeface="Arial" panose="020B0604020202020204" pitchFamily="34" charset="0"/>
              <a:buChar char="•"/>
            </a:pPr>
            <a:r>
              <a:rPr lang="es-MX" sz="2000" dirty="0" smtClean="0"/>
              <a:t>regulación de la enseñanza-aprendizaje </a:t>
            </a:r>
          </a:p>
          <a:p>
            <a:pPr algn="ctr"/>
            <a:endParaRPr lang="es-MX" sz="2000" dirty="0"/>
          </a:p>
          <a:p>
            <a:pPr marL="285750" indent="-285750" algn="ctr">
              <a:buFont typeface="Arial" panose="020B0604020202020204" pitchFamily="34" charset="0"/>
              <a:buChar char="•"/>
            </a:pPr>
            <a:r>
              <a:rPr lang="es-MX" sz="2000" dirty="0" smtClean="0"/>
              <a:t>dificultades-errores del alumnado </a:t>
            </a:r>
          </a:p>
          <a:p>
            <a:pPr algn="ctr"/>
            <a:endParaRPr lang="es-MX" sz="2000" dirty="0"/>
          </a:p>
          <a:p>
            <a:pPr marL="285750" indent="-285750" algn="ctr">
              <a:buFont typeface="Arial" panose="020B0604020202020204" pitchFamily="34" charset="0"/>
              <a:buChar char="•"/>
            </a:pPr>
            <a:r>
              <a:rPr lang="es-MX" sz="2000" dirty="0" smtClean="0"/>
              <a:t>proceso de enseñanza</a:t>
            </a:r>
            <a:endParaRPr lang="es-MX" sz="2000" dirty="0"/>
          </a:p>
        </p:txBody>
      </p:sp>
    </p:spTree>
    <p:extLst>
      <p:ext uri="{BB962C8B-B14F-4D97-AF65-F5344CB8AC3E}">
        <p14:creationId xmlns:p14="http://schemas.microsoft.com/office/powerpoint/2010/main" val="401261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131840" y="1628800"/>
            <a:ext cx="4608512" cy="3456384"/>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t>3. El error es útil</a:t>
            </a:r>
            <a:r>
              <a:rPr lang="es-MX" sz="2400" dirty="0" smtClean="0"/>
              <a:t> para la regulación del aprendizaje, conviene estimular su expresión para que se pueda </a:t>
            </a:r>
            <a:r>
              <a:rPr lang="es-MX" sz="2400" u="sng" dirty="0" smtClean="0"/>
              <a:t>detectar</a:t>
            </a:r>
            <a:r>
              <a:rPr lang="es-MX" sz="2400" dirty="0" smtClean="0"/>
              <a:t>, </a:t>
            </a:r>
            <a:r>
              <a:rPr lang="es-MX" sz="2400" u="sng" dirty="0" smtClean="0"/>
              <a:t>comprender</a:t>
            </a:r>
            <a:r>
              <a:rPr lang="es-MX" sz="2400" dirty="0" smtClean="0"/>
              <a:t> y </a:t>
            </a:r>
            <a:r>
              <a:rPr lang="es-MX" sz="2400" b="1" dirty="0" smtClean="0"/>
              <a:t>favorecer</a:t>
            </a:r>
            <a:r>
              <a:rPr lang="es-MX" sz="2400" dirty="0" smtClean="0"/>
              <a:t> su regulación</a:t>
            </a:r>
            <a:endParaRPr lang="es-MX" sz="2400" dirty="0"/>
          </a:p>
        </p:txBody>
      </p:sp>
    </p:spTree>
    <p:extLst>
      <p:ext uri="{BB962C8B-B14F-4D97-AF65-F5344CB8AC3E}">
        <p14:creationId xmlns:p14="http://schemas.microsoft.com/office/powerpoint/2010/main" val="83744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843808" y="1052736"/>
            <a:ext cx="4896544" cy="4176464"/>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4. Lo mas importante es aprender a autoevaluarse</a:t>
            </a:r>
            <a:r>
              <a:rPr lang="es-MX" sz="2000" dirty="0" smtClean="0"/>
              <a:t>. Para ello es necesario que los alumnos se apropien de:</a:t>
            </a:r>
          </a:p>
          <a:p>
            <a:pPr algn="ctr"/>
            <a:endParaRPr lang="es-MX" sz="2000" dirty="0" smtClean="0"/>
          </a:p>
          <a:p>
            <a:pPr marL="285750" indent="-285750" algn="ctr">
              <a:buFont typeface="Arial" panose="020B0604020202020204" pitchFamily="34" charset="0"/>
              <a:buChar char="•"/>
            </a:pPr>
            <a:r>
              <a:rPr lang="es-MX" sz="2000" dirty="0" smtClean="0"/>
              <a:t>Los objetivos de aprendizaje</a:t>
            </a:r>
          </a:p>
          <a:p>
            <a:pPr algn="ctr"/>
            <a:endParaRPr lang="es-MX" sz="2000" dirty="0"/>
          </a:p>
          <a:p>
            <a:pPr marL="285750" indent="-285750" algn="ctr">
              <a:buFont typeface="Arial" panose="020B0604020202020204" pitchFamily="34" charset="0"/>
              <a:buChar char="•"/>
            </a:pPr>
            <a:r>
              <a:rPr lang="es-MX" sz="2000" dirty="0" smtClean="0"/>
              <a:t>Las estrategias de pensamiento y acción aplicables para dar respuesta a las tareas planteadas</a:t>
            </a:r>
          </a:p>
          <a:p>
            <a:pPr algn="ctr"/>
            <a:endParaRPr lang="es-MX" sz="2000" dirty="0"/>
          </a:p>
          <a:p>
            <a:pPr marL="285750" indent="-285750" algn="ctr">
              <a:buFont typeface="Arial" panose="020B0604020202020204" pitchFamily="34" charset="0"/>
              <a:buChar char="•"/>
            </a:pPr>
            <a:r>
              <a:rPr lang="es-MX" sz="2000" dirty="0" smtClean="0"/>
              <a:t>Los criterios de evaluación </a:t>
            </a:r>
            <a:endParaRPr lang="es-MX" sz="2000" dirty="0"/>
          </a:p>
        </p:txBody>
      </p:sp>
    </p:spTree>
    <p:extLst>
      <p:ext uri="{BB962C8B-B14F-4D97-AF65-F5344CB8AC3E}">
        <p14:creationId xmlns:p14="http://schemas.microsoft.com/office/powerpoint/2010/main" val="234503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098641" y="1300602"/>
            <a:ext cx="4464496" cy="4392488"/>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t>5. En el aula todos evalúan y regulan</a:t>
            </a:r>
            <a:r>
              <a:rPr lang="es-MX" sz="2400" dirty="0" smtClean="0"/>
              <a:t>, el profesorado y los compañeros, pero la evaluación mas importante es la que realiza el propio alumno </a:t>
            </a:r>
          </a:p>
          <a:p>
            <a:pPr algn="ctr"/>
            <a:endParaRPr lang="es-MX" sz="2400" dirty="0"/>
          </a:p>
          <a:p>
            <a:pPr algn="ctr"/>
            <a:r>
              <a:rPr lang="es-MX" sz="2400" dirty="0" smtClean="0"/>
              <a:t>El objetivo es lograr que cada alumno sea capaz de autorregularse autónomamente</a:t>
            </a:r>
            <a:endParaRPr lang="es-MX" sz="2400" dirty="0"/>
          </a:p>
        </p:txBody>
      </p:sp>
    </p:spTree>
    <p:extLst>
      <p:ext uri="{BB962C8B-B14F-4D97-AF65-F5344CB8AC3E}">
        <p14:creationId xmlns:p14="http://schemas.microsoft.com/office/powerpoint/2010/main" val="275878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771800" y="1412776"/>
            <a:ext cx="4752528" cy="4032448"/>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t>6. La función calificadora y seleccionadora de la evaluación también es importante</a:t>
            </a:r>
            <a:r>
              <a:rPr lang="es-MX" sz="2400" dirty="0" smtClean="0"/>
              <a:t>, y sus resultados dependen en buena parte de la calidad de la evaluación - regulación realizada a lo largo de los procesos de enseñanza y aprendizaje</a:t>
            </a:r>
            <a:endParaRPr lang="es-MX" sz="2400" dirty="0"/>
          </a:p>
        </p:txBody>
      </p:sp>
    </p:spTree>
    <p:extLst>
      <p:ext uri="{BB962C8B-B14F-4D97-AF65-F5344CB8AC3E}">
        <p14:creationId xmlns:p14="http://schemas.microsoft.com/office/powerpoint/2010/main" val="300274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987824" y="1196752"/>
            <a:ext cx="4464496" cy="4320480"/>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7. La calificación solo calificadora no motiva</a:t>
            </a:r>
            <a:r>
              <a:rPr lang="es-MX" sz="2000" dirty="0" smtClean="0"/>
              <a:t>. Ni la evaluación en si misma ni la repetición de curso si se suspende motivan al estudiante a esforzarse mas en aprender, a no ser que le proporcionen </a:t>
            </a:r>
            <a:r>
              <a:rPr lang="es-MX" sz="2000" b="1" dirty="0" smtClean="0"/>
              <a:t>criterios e instrumentos </a:t>
            </a:r>
            <a:r>
              <a:rPr lang="es-MX" sz="2000" dirty="0" smtClean="0"/>
              <a:t>tanto para:</a:t>
            </a:r>
          </a:p>
          <a:p>
            <a:pPr algn="ctr"/>
            <a:endParaRPr lang="es-MX" sz="2000" dirty="0"/>
          </a:p>
          <a:p>
            <a:pPr marL="285750" indent="-285750" algn="ctr">
              <a:buFont typeface="Arial" panose="020B0604020202020204" pitchFamily="34" charset="0"/>
              <a:buChar char="•"/>
            </a:pPr>
            <a:r>
              <a:rPr lang="es-MX" sz="2000" dirty="0" smtClean="0"/>
              <a:t>Comprender sus errores y superarlos</a:t>
            </a:r>
          </a:p>
          <a:p>
            <a:pPr algn="ctr"/>
            <a:endParaRPr lang="es-MX" sz="2000" dirty="0"/>
          </a:p>
          <a:p>
            <a:pPr marL="285750" indent="-285750" algn="ctr">
              <a:buFont typeface="Arial" panose="020B0604020202020204" pitchFamily="34" charset="0"/>
              <a:buChar char="•"/>
            </a:pPr>
            <a:r>
              <a:rPr lang="es-MX" sz="2000" dirty="0" smtClean="0"/>
              <a:t>Como para reconocer sus éxitos</a:t>
            </a:r>
          </a:p>
        </p:txBody>
      </p:sp>
    </p:spTree>
    <p:extLst>
      <p:ext uri="{BB962C8B-B14F-4D97-AF65-F5344CB8AC3E}">
        <p14:creationId xmlns:p14="http://schemas.microsoft.com/office/powerpoint/2010/main" val="44931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p:cNvSpPr/>
          <p:nvPr/>
        </p:nvSpPr>
        <p:spPr>
          <a:xfrm>
            <a:off x="1655676" y="1194291"/>
            <a:ext cx="5832648" cy="3456384"/>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600" b="1" dirty="0" smtClean="0"/>
              <a:t>Capitulo III</a:t>
            </a:r>
          </a:p>
          <a:p>
            <a:pPr algn="ctr"/>
            <a:endParaRPr lang="es-MX" sz="2800" b="1" dirty="0"/>
          </a:p>
          <a:p>
            <a:pPr algn="ctr"/>
            <a:r>
              <a:rPr lang="es-MX" sz="2800" b="1" dirty="0" smtClean="0"/>
              <a:t>El aprendizaje escolar: de la didáctica operatoria a la reconstrucción de la cultura en el aula</a:t>
            </a:r>
          </a:p>
          <a:p>
            <a:pPr algn="ctr"/>
            <a:endParaRPr lang="es-MX" sz="2400" dirty="0"/>
          </a:p>
          <a:p>
            <a:pPr algn="r"/>
            <a:r>
              <a:rPr lang="es-MX" sz="2400" dirty="0" smtClean="0"/>
              <a:t>-Ángel I. Pérez Gómez</a:t>
            </a:r>
            <a:endParaRPr lang="es-MX" sz="2400" dirty="0"/>
          </a:p>
        </p:txBody>
      </p:sp>
    </p:spTree>
    <p:extLst>
      <p:ext uri="{BB962C8B-B14F-4D97-AF65-F5344CB8AC3E}">
        <p14:creationId xmlns:p14="http://schemas.microsoft.com/office/powerpoint/2010/main" val="38598955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843808" y="1196752"/>
            <a:ext cx="4896544" cy="4464496"/>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t>8. Es necesario diversificar los instrumentos de evaluación. </a:t>
            </a:r>
            <a:r>
              <a:rPr lang="es-MX" sz="2400" dirty="0" smtClean="0"/>
              <a:t>Dado que cualquier aprendizaje contempla diversos objetivos, es preciso que los </a:t>
            </a:r>
            <a:r>
              <a:rPr lang="es-MX" sz="2400" u="sng" dirty="0" smtClean="0"/>
              <a:t>instrumentos de información sean múltiples y variados</a:t>
            </a:r>
            <a:r>
              <a:rPr lang="es-MX" sz="2400" dirty="0" smtClean="0"/>
              <a:t>. Que las estrategias para analizar los datos y promover la regulación deben </a:t>
            </a:r>
            <a:r>
              <a:rPr lang="es-MX" sz="2400" u="sng" dirty="0" smtClean="0"/>
              <a:t>favorecer la autonomía</a:t>
            </a:r>
            <a:r>
              <a:rPr lang="es-MX" sz="2400" dirty="0" smtClean="0"/>
              <a:t> del alumnado.</a:t>
            </a:r>
            <a:endParaRPr lang="es-MX" sz="2400" dirty="0"/>
          </a:p>
        </p:txBody>
      </p:sp>
    </p:spTree>
    <p:extLst>
      <p:ext uri="{BB962C8B-B14F-4D97-AF65-F5344CB8AC3E}">
        <p14:creationId xmlns:p14="http://schemas.microsoft.com/office/powerpoint/2010/main" val="2749493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699792" y="980728"/>
            <a:ext cx="5040560" cy="4608512"/>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t>9. La evaluación externa de los aprendizajes de los alumnos puede ser útil</a:t>
            </a:r>
            <a:r>
              <a:rPr lang="es-MX" sz="2400" dirty="0" smtClean="0"/>
              <a:t> para orientar la enseñanza. Pero para ello es importante que los instrumentos y métodos de evaluación aplicados promuevan </a:t>
            </a:r>
            <a:r>
              <a:rPr lang="es-MX" sz="2400" u="sng" dirty="0" smtClean="0"/>
              <a:t>prácticas de aula innovadoras</a:t>
            </a:r>
            <a:endParaRPr lang="es-MX" sz="2400" u="sng" dirty="0"/>
          </a:p>
        </p:txBody>
      </p:sp>
    </p:spTree>
    <p:extLst>
      <p:ext uri="{BB962C8B-B14F-4D97-AF65-F5344CB8AC3E}">
        <p14:creationId xmlns:p14="http://schemas.microsoft.com/office/powerpoint/2010/main" val="72570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ciona.com/portafolio/image/5/9/3/1/albero_intero_1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339752" y="1119340"/>
            <a:ext cx="5328592" cy="4284820"/>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10. Evaluar es una condición necesaria para mejorar la enseñanza. </a:t>
            </a:r>
            <a:r>
              <a:rPr lang="es-MX" sz="2000" dirty="0" smtClean="0"/>
              <a:t>La evaluación debe proporcionar información que permita:</a:t>
            </a:r>
          </a:p>
          <a:p>
            <a:pPr algn="ctr"/>
            <a:endParaRPr lang="es-MX" sz="2000" dirty="0"/>
          </a:p>
          <a:p>
            <a:pPr marL="285750" indent="-285750" algn="ctr">
              <a:buFont typeface="Arial" panose="020B0604020202020204" pitchFamily="34" charset="0"/>
              <a:buChar char="•"/>
            </a:pPr>
            <a:r>
              <a:rPr lang="es-MX" sz="2000" dirty="0" smtClean="0"/>
              <a:t> juzgar la calidad del currículo aplicado </a:t>
            </a:r>
          </a:p>
          <a:p>
            <a:pPr algn="ctr"/>
            <a:endParaRPr lang="es-MX" sz="2000" dirty="0"/>
          </a:p>
          <a:p>
            <a:pPr algn="ctr"/>
            <a:r>
              <a:rPr lang="es-MX" sz="2400" dirty="0" smtClean="0"/>
              <a:t>con la finalidad de:</a:t>
            </a:r>
          </a:p>
          <a:p>
            <a:pPr algn="ctr"/>
            <a:endParaRPr lang="es-MX" sz="2000" dirty="0"/>
          </a:p>
          <a:p>
            <a:pPr marL="285750" indent="-285750" algn="ctr">
              <a:buFont typeface="Arial" panose="020B0604020202020204" pitchFamily="34" charset="0"/>
              <a:buChar char="•"/>
            </a:pPr>
            <a:r>
              <a:rPr lang="es-MX" sz="2000" dirty="0" smtClean="0"/>
              <a:t> mejorar la practica docente </a:t>
            </a:r>
          </a:p>
          <a:p>
            <a:pPr algn="ctr"/>
            <a:endParaRPr lang="es-MX" sz="2000" dirty="0"/>
          </a:p>
          <a:p>
            <a:pPr marL="285750" indent="-285750" algn="ctr">
              <a:buFont typeface="Arial" panose="020B0604020202020204" pitchFamily="34" charset="0"/>
              <a:buChar char="•"/>
            </a:pPr>
            <a:r>
              <a:rPr lang="es-MX" sz="2000" dirty="0" smtClean="0"/>
              <a:t>la teoría que la sustenta</a:t>
            </a:r>
            <a:endParaRPr lang="es-MX" sz="2000" dirty="0"/>
          </a:p>
        </p:txBody>
      </p:sp>
      <p:sp>
        <p:nvSpPr>
          <p:cNvPr id="4" name="3 Flecha derecha">
            <a:hlinkClick r:id="rId3" action="ppaction://hlinksldjump"/>
          </p:cNvPr>
          <p:cNvSpPr/>
          <p:nvPr/>
        </p:nvSpPr>
        <p:spPr>
          <a:xfrm>
            <a:off x="6228184" y="5658064"/>
            <a:ext cx="2880320" cy="1124744"/>
          </a:xfrm>
          <a:prstGeom prst="rightArrow">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Volver al índice </a:t>
            </a:r>
            <a:endParaRPr lang="es-MX" sz="2400" b="1" dirty="0"/>
          </a:p>
        </p:txBody>
      </p:sp>
    </p:spTree>
    <p:extLst>
      <p:ext uri="{BB962C8B-B14F-4D97-AF65-F5344CB8AC3E}">
        <p14:creationId xmlns:p14="http://schemas.microsoft.com/office/powerpoint/2010/main" val="280124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pclipart.com/page_frames/floral/leaves/leaves_border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6269" y="-1136269"/>
            <a:ext cx="6871462"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419872" y="4149080"/>
            <a:ext cx="4176464" cy="1323439"/>
          </a:xfrm>
          <a:prstGeom prst="rect">
            <a:avLst/>
          </a:prstGeom>
          <a:noFill/>
        </p:spPr>
        <p:txBody>
          <a:bodyPr wrap="square" rtlCol="0">
            <a:spAutoFit/>
          </a:bodyPr>
          <a:lstStyle/>
          <a:p>
            <a:pPr algn="r"/>
            <a:r>
              <a:rPr lang="es-MX" sz="8000" b="1" dirty="0" smtClean="0">
                <a:solidFill>
                  <a:srgbClr val="00FF00"/>
                </a:solidFill>
              </a:rPr>
              <a:t>Fin…</a:t>
            </a:r>
            <a:endParaRPr lang="es-MX" sz="8000" b="1" dirty="0">
              <a:solidFill>
                <a:srgbClr val="00FF00"/>
              </a:solidFill>
            </a:endParaRPr>
          </a:p>
        </p:txBody>
      </p:sp>
    </p:spTree>
    <p:extLst>
      <p:ext uri="{BB962C8B-B14F-4D97-AF65-F5344CB8AC3E}">
        <p14:creationId xmlns:p14="http://schemas.microsoft.com/office/powerpoint/2010/main" val="82345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redondeado"/>
          <p:cNvSpPr/>
          <p:nvPr/>
        </p:nvSpPr>
        <p:spPr>
          <a:xfrm>
            <a:off x="2015716" y="620894"/>
            <a:ext cx="5112568" cy="720080"/>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3.1 La didáctica operatoria</a:t>
            </a:r>
            <a:endParaRPr lang="es-MX" sz="2400" b="1" dirty="0"/>
          </a:p>
        </p:txBody>
      </p:sp>
      <p:sp>
        <p:nvSpPr>
          <p:cNvPr id="4" name="3 Rectángulo"/>
          <p:cNvSpPr/>
          <p:nvPr/>
        </p:nvSpPr>
        <p:spPr>
          <a:xfrm>
            <a:off x="1407971" y="1988840"/>
            <a:ext cx="6336704" cy="2736304"/>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dirty="0" smtClean="0"/>
              <a:t>La educación debe centrarse en el niño/a. es decir, debe adaptarse al actual estado de su desarrollo.</a:t>
            </a:r>
          </a:p>
          <a:p>
            <a:pPr marL="285750" indent="-285750" algn="ctr">
              <a:buFont typeface="Arial" panose="020B0604020202020204" pitchFamily="34" charset="0"/>
              <a:buChar char="•"/>
            </a:pPr>
            <a:r>
              <a:rPr lang="es-MX" dirty="0" smtClean="0"/>
              <a:t>Debe descubrir el mundo a través de su actuación directa sobre el </a:t>
            </a:r>
          </a:p>
          <a:p>
            <a:pPr marL="285750" indent="-285750" algn="ctr">
              <a:buFont typeface="Arial" panose="020B0604020202020204" pitchFamily="34" charset="0"/>
              <a:buChar char="•"/>
            </a:pPr>
            <a:r>
              <a:rPr lang="es-MX" dirty="0" smtClean="0">
                <a:solidFill>
                  <a:schemeClr val="tx1"/>
                </a:solidFill>
              </a:rPr>
              <a:t>El </a:t>
            </a:r>
            <a:r>
              <a:rPr lang="es-MX" dirty="0">
                <a:solidFill>
                  <a:schemeClr val="tx1"/>
                </a:solidFill>
              </a:rPr>
              <a:t>conocimiento es una construcción que realiza el individuo a través de su actividad con el medio</a:t>
            </a:r>
          </a:p>
          <a:p>
            <a:pPr marL="285750" indent="-285750" algn="ctr">
              <a:buFont typeface="Arial" panose="020B0604020202020204" pitchFamily="34" charset="0"/>
              <a:buChar char="•"/>
            </a:pPr>
            <a:r>
              <a:rPr lang="es-MX" dirty="0" smtClean="0">
                <a:solidFill>
                  <a:schemeClr val="tx1"/>
                </a:solidFill>
              </a:rPr>
              <a:t>Ayudar </a:t>
            </a:r>
            <a:r>
              <a:rPr lang="es-MX" dirty="0">
                <a:solidFill>
                  <a:schemeClr val="tx1"/>
                </a:solidFill>
              </a:rPr>
              <a:t>al niño para que construya sus propios sistemas de pensamiento</a:t>
            </a:r>
          </a:p>
        </p:txBody>
      </p:sp>
    </p:spTree>
    <p:extLst>
      <p:ext uri="{BB962C8B-B14F-4D97-AF65-F5344CB8AC3E}">
        <p14:creationId xmlns:p14="http://schemas.microsoft.com/office/powerpoint/2010/main" val="37455740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redondeado"/>
          <p:cNvSpPr/>
          <p:nvPr/>
        </p:nvSpPr>
        <p:spPr>
          <a:xfrm>
            <a:off x="1403648" y="548680"/>
            <a:ext cx="6336704" cy="79208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3.2 La incorporación del concepto de cultura</a:t>
            </a:r>
            <a:endParaRPr lang="es-MX" sz="2400" b="1" dirty="0"/>
          </a:p>
        </p:txBody>
      </p:sp>
      <p:sp>
        <p:nvSpPr>
          <p:cNvPr id="4" name="3 Rectángulo"/>
          <p:cNvSpPr/>
          <p:nvPr/>
        </p:nvSpPr>
        <p:spPr>
          <a:xfrm>
            <a:off x="1403648" y="1704027"/>
            <a:ext cx="6552728" cy="28803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sz="2000" dirty="0" smtClean="0"/>
              <a:t>El desarrollo del niño/a esta siempre mediatizado por importantes determinaciones culturales</a:t>
            </a:r>
          </a:p>
          <a:p>
            <a:pPr marL="285750" indent="-285750" algn="ctr">
              <a:buFont typeface="Arial" panose="020B0604020202020204" pitchFamily="34" charset="0"/>
              <a:buChar char="•"/>
            </a:pPr>
            <a:r>
              <a:rPr lang="es-MX" sz="2000" dirty="0" smtClean="0"/>
              <a:t>El desarrollo del ser humano esta mediado por la cultura </a:t>
            </a:r>
          </a:p>
          <a:p>
            <a:pPr marL="285750" indent="-285750" algn="ctr">
              <a:buFont typeface="Arial" panose="020B0604020202020204" pitchFamily="34" charset="0"/>
              <a:buChar char="•"/>
            </a:pPr>
            <a:r>
              <a:rPr lang="es-MX" sz="2000" dirty="0" smtClean="0"/>
              <a:t>El problema que se plantea a la educación no es prescindir de la cultura sino como provocar que el alumno/a participe de forma activa y critica en la reelaboración personal y grupal de la cultura de su comunidad</a:t>
            </a:r>
            <a:endParaRPr lang="es-MX" sz="2000" dirty="0"/>
          </a:p>
        </p:txBody>
      </p:sp>
    </p:spTree>
    <p:extLst>
      <p:ext uri="{BB962C8B-B14F-4D97-AF65-F5344CB8AC3E}">
        <p14:creationId xmlns:p14="http://schemas.microsoft.com/office/powerpoint/2010/main" val="26848167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p:cNvSpPr/>
          <p:nvPr/>
        </p:nvSpPr>
        <p:spPr>
          <a:xfrm>
            <a:off x="1547664" y="1988840"/>
            <a:ext cx="6120680" cy="28803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dirty="0" smtClean="0"/>
              <a:t>En el aprendizaje sistemático en la escuela se puede provocar la delegación de competencias en el manejo de la cultura del  docente al aprendiz mediante un proceso progresivo y consecuente</a:t>
            </a:r>
          </a:p>
          <a:p>
            <a:pPr marL="285750" indent="-285750" algn="ctr">
              <a:buFont typeface="Arial" panose="020B0604020202020204" pitchFamily="34" charset="0"/>
              <a:buChar char="•"/>
            </a:pPr>
            <a:r>
              <a:rPr lang="es-MX" dirty="0" smtClean="0"/>
              <a:t>Aquí se pretende poner en marcha al niño en un proceso de dialogo de este con la realidad, apoyado en la búsqueda compartida con los compañeros y con los mayores</a:t>
            </a:r>
            <a:endParaRPr lang="es-MX" dirty="0"/>
          </a:p>
        </p:txBody>
      </p:sp>
      <p:sp>
        <p:nvSpPr>
          <p:cNvPr id="4" name="3 Rectángulo redondeado"/>
          <p:cNvSpPr/>
          <p:nvPr/>
        </p:nvSpPr>
        <p:spPr>
          <a:xfrm>
            <a:off x="2521933" y="692696"/>
            <a:ext cx="4172141" cy="79208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3.3 Aprender la cultura</a:t>
            </a:r>
            <a:endParaRPr lang="es-MX" sz="2400" b="1" dirty="0"/>
          </a:p>
        </p:txBody>
      </p:sp>
    </p:spTree>
    <p:extLst>
      <p:ext uri="{BB962C8B-B14F-4D97-AF65-F5344CB8AC3E}">
        <p14:creationId xmlns:p14="http://schemas.microsoft.com/office/powerpoint/2010/main" val="10944336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p:cNvSpPr/>
          <p:nvPr/>
        </p:nvSpPr>
        <p:spPr>
          <a:xfrm>
            <a:off x="1547664" y="1916832"/>
            <a:ext cx="6120680" cy="288031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sz="2000" dirty="0" smtClean="0"/>
              <a:t>Por la determinación contextual de todo aprendizaje, lo que se aprende queda ligado al contexto en que se ha aprendido (la institución escolar)</a:t>
            </a:r>
          </a:p>
          <a:p>
            <a:pPr marL="285750" indent="-285750" algn="ctr">
              <a:buFont typeface="Arial" panose="020B0604020202020204" pitchFamily="34" charset="0"/>
              <a:buChar char="•"/>
            </a:pPr>
            <a:r>
              <a:rPr lang="es-MX" sz="2000" dirty="0" smtClean="0"/>
              <a:t>Crear espacios de dialogo, de significado compartido entre el ámbito del conocimiento privado experiencial, y el ámbito del conocimiento publico académico</a:t>
            </a:r>
          </a:p>
        </p:txBody>
      </p:sp>
      <p:sp>
        <p:nvSpPr>
          <p:cNvPr id="4" name="3 Rectángulo redondeado"/>
          <p:cNvSpPr/>
          <p:nvPr/>
        </p:nvSpPr>
        <p:spPr>
          <a:xfrm>
            <a:off x="1763688" y="476672"/>
            <a:ext cx="5256584" cy="79208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b="1" dirty="0" smtClean="0"/>
              <a:t>3.4 Cultura académica y cultura experiencial</a:t>
            </a:r>
            <a:endParaRPr lang="es-MX" sz="2000" b="1" dirty="0"/>
          </a:p>
        </p:txBody>
      </p:sp>
    </p:spTree>
    <p:extLst>
      <p:ext uri="{BB962C8B-B14F-4D97-AF65-F5344CB8AC3E}">
        <p14:creationId xmlns:p14="http://schemas.microsoft.com/office/powerpoint/2010/main" val="2814819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redondeado"/>
          <p:cNvSpPr/>
          <p:nvPr/>
        </p:nvSpPr>
        <p:spPr>
          <a:xfrm>
            <a:off x="1763688" y="476672"/>
            <a:ext cx="5256584" cy="79208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3.5 Realidad, ciencia y cultura</a:t>
            </a:r>
            <a:endParaRPr lang="es-MX" sz="2400" b="1" dirty="0"/>
          </a:p>
        </p:txBody>
      </p:sp>
      <p:sp>
        <p:nvSpPr>
          <p:cNvPr id="4" name="3 Rectángulo"/>
          <p:cNvSpPr/>
          <p:nvPr/>
        </p:nvSpPr>
        <p:spPr>
          <a:xfrm>
            <a:off x="1403648" y="1628800"/>
            <a:ext cx="6408712" cy="324036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sz="2000" dirty="0" smtClean="0"/>
              <a:t>El mundo real no es un contexto fijo, hay múltiples realidades como hay mutiles formas de vivir y dar sentido a la vida</a:t>
            </a:r>
          </a:p>
          <a:p>
            <a:pPr marL="285750" indent="-285750" algn="ctr">
              <a:buFont typeface="Arial" panose="020B0604020202020204" pitchFamily="34" charset="0"/>
              <a:buChar char="•"/>
            </a:pPr>
            <a:r>
              <a:rPr lang="es-MX" sz="2000" dirty="0" smtClean="0"/>
              <a:t>La ciencia es considerada como un proceso humano y socialmente condicionado de producción de conocimiento</a:t>
            </a:r>
          </a:p>
          <a:p>
            <a:pPr marL="285750" indent="-285750" algn="ctr">
              <a:buFont typeface="Arial" panose="020B0604020202020204" pitchFamily="34" charset="0"/>
              <a:buChar char="•"/>
            </a:pPr>
            <a:r>
              <a:rPr lang="es-MX" sz="2000" dirty="0" smtClean="0"/>
              <a:t>La cultura se concibe como el conjunto de representaciones individuales, grupales y colectivas que dan sentido a los intercambios entre los miembros de una comunidad</a:t>
            </a:r>
            <a:endParaRPr lang="es-MX" sz="2000" dirty="0"/>
          </a:p>
        </p:txBody>
      </p:sp>
    </p:spTree>
    <p:extLst>
      <p:ext uri="{BB962C8B-B14F-4D97-AF65-F5344CB8AC3E}">
        <p14:creationId xmlns:p14="http://schemas.microsoft.com/office/powerpoint/2010/main" val="1450593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albumdigital.org/uploads/demo-fondos/fondos-escolares/escolares-12-maxi.jpg"/>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12899"/>
          </a:xfrm>
          <a:prstGeom prst="rect">
            <a:avLst/>
          </a:prstGeom>
          <a:noFill/>
          <a:ln>
            <a:noFill/>
          </a:ln>
        </p:spPr>
      </p:pic>
      <p:sp>
        <p:nvSpPr>
          <p:cNvPr id="3" name="2 Rectángulo"/>
          <p:cNvSpPr/>
          <p:nvPr/>
        </p:nvSpPr>
        <p:spPr>
          <a:xfrm>
            <a:off x="1547664" y="1988840"/>
            <a:ext cx="6120680" cy="28803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MX" dirty="0" smtClean="0"/>
              <a:t>El alumno debe aprender reinterpretando y no solo adquiriendo la cultura</a:t>
            </a:r>
          </a:p>
          <a:p>
            <a:pPr marL="285750" indent="-285750" algn="ctr">
              <a:buFont typeface="Arial" panose="020B0604020202020204" pitchFamily="34" charset="0"/>
              <a:buChar char="•"/>
            </a:pPr>
            <a:r>
              <a:rPr lang="es-MX" dirty="0" smtClean="0"/>
              <a:t>El aula debe convertirse en un foro abierto de debate y negociación de concepciones y representaciones de la realidad</a:t>
            </a:r>
          </a:p>
          <a:p>
            <a:pPr algn="ctr"/>
            <a:endParaRPr lang="es-MX" dirty="0" smtClean="0"/>
          </a:p>
          <a:p>
            <a:pPr algn="ctr"/>
            <a:r>
              <a:rPr lang="es-MX" dirty="0" smtClean="0"/>
              <a:t>Dos condiciones se requieren para este proceso de reconstrucción del pensamiento del alumno/a:</a:t>
            </a:r>
            <a:endParaRPr lang="es-MX" dirty="0"/>
          </a:p>
        </p:txBody>
      </p:sp>
      <p:sp>
        <p:nvSpPr>
          <p:cNvPr id="4" name="3 Rectángulo redondeado"/>
          <p:cNvSpPr/>
          <p:nvPr/>
        </p:nvSpPr>
        <p:spPr>
          <a:xfrm>
            <a:off x="1763688" y="692696"/>
            <a:ext cx="5256584" cy="79208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b="1" dirty="0" smtClean="0"/>
              <a:t>3.6 El aprendizaje relevante en la escuela</a:t>
            </a:r>
            <a:endParaRPr lang="es-MX" sz="2000" b="1" dirty="0"/>
          </a:p>
        </p:txBody>
      </p:sp>
    </p:spTree>
    <p:extLst>
      <p:ext uri="{BB962C8B-B14F-4D97-AF65-F5344CB8AC3E}">
        <p14:creationId xmlns:p14="http://schemas.microsoft.com/office/powerpoint/2010/main" val="24666325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1368</Words>
  <Application>Microsoft Macintosh PowerPoint</Application>
  <PresentationFormat>Presentación en pantalla (4:3)</PresentationFormat>
  <Paragraphs>147</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Antonio</dc:creator>
  <cp:lastModifiedBy>Magdalena  Mendoza Vega</cp:lastModifiedBy>
  <cp:revision>22</cp:revision>
  <dcterms:created xsi:type="dcterms:W3CDTF">2014-06-13T02:59:26Z</dcterms:created>
  <dcterms:modified xsi:type="dcterms:W3CDTF">2015-03-02T03:29:47Z</dcterms:modified>
</cp:coreProperties>
</file>